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80" r:id="rId4"/>
    <p:sldId id="372" r:id="rId5"/>
    <p:sldId id="377" r:id="rId6"/>
    <p:sldId id="381" r:id="rId7"/>
    <p:sldId id="382" r:id="rId8"/>
    <p:sldId id="383" r:id="rId9"/>
    <p:sldId id="384" r:id="rId10"/>
    <p:sldId id="385" r:id="rId11"/>
    <p:sldId id="386" r:id="rId12"/>
    <p:sldId id="376" r:id="rId13"/>
    <p:sldId id="3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04">
          <p15:clr>
            <a:srgbClr val="747775"/>
          </p15:clr>
        </p15:guide>
        <p15:guide id="2" orient="horz" pos="1757">
          <p15:clr>
            <a:srgbClr val="747775"/>
          </p15:clr>
        </p15:guide>
        <p15:guide id="3" pos="3175">
          <p15:clr>
            <a:srgbClr val="747775"/>
          </p15:clr>
        </p15:guide>
        <p15:guide id="4" pos="4989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1" roundtripDataSignature="AMtx7mhcVLYpq9fV5kUqll9qZxRd6uoZ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AFE70A-F8A0-4E6E-977B-1B22C21F39E1}">
  <a:tblStyle styleId="{06AFE70A-F8A0-4E6E-977B-1B22C21F3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510" autoAdjust="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>
        <p:guide orient="horz" pos="1304"/>
        <p:guide orient="horz" pos="1757"/>
        <p:guide pos="3175"/>
        <p:guide pos="4989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21" Type="http://customschemas.google.com/relationships/presentationmetadata" Target="metadata"/><Relationship Id="rId3" Type="http://schemas.openxmlformats.org/officeDocument/2006/relationships/slide" Target="slides/slide1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24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bde7e8ec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3bde7e8ec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82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655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3bde7e8ecf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g23bde7e8ecf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48e4561c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748e4561c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6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81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30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81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61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75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98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8e4561c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748e4561c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99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bde7e8ecf_0_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3bde7e8ecf_0_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23bde7e8ecf_0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3bde7e8ecf_0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3bde7e8ecf_0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bde7e8ecf_0_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3bde7e8ecf_0_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23bde7e8ecf_0_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3bde7e8ecf_0_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3bde7e8ecf_0_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bde7e8ecf_0_10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3bde7e8ecf_0_10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3bde7e8ecf_0_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3bde7e8ecf_0_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3bde7e8ecf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bde7e8ecf_0_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3bde7e8ecf_0_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23bde7e8ecf_0_1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23bde7e8ecf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3bde7e8ecf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3bde7e8ecf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bde7e8ecf_0_1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3bde7e8ecf_0_1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23bde7e8ecf_0_1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3bde7e8ecf_0_1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g23bde7e8ecf_0_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23bde7e8ecf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3bde7e8ecf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3bde7e8ecf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3bde7e8ecf_0_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3bde7e8ecf_0_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3bde7e8ecf_0_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3bde7e8ecf_0_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bde7e8ecf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3bde7e8ecf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3bde7e8ecf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bde7e8ecf_0_1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3bde7e8ecf_0_1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3bde7e8ecf_0_1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3bde7e8ecf_0_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3bde7e8ecf_0_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3bde7e8ecf_0_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bde7e8ecf_0_1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3bde7e8ecf_0_1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3bde7e8ecf_0_1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23bde7e8ecf_0_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3bde7e8ecf_0_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3bde7e8ecf_0_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bde7e8ecf_0_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3bde7e8ecf_0_15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3bde7e8ecf_0_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3bde7e8ecf_0_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3bde7e8ecf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bde7e8ecf_0_1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3bde7e8ecf_0_1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3bde7e8ecf_0_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3bde7e8ecf_0_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3bde7e8ecf_0_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bde7e8ecf_0_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3bde7e8ecf_0_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3bde7e8ecf_0_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3bde7e8ecf_0_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3bde7e8ecf_0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3bde7e8ecf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3bde7e8ecf_0_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8201" y="0"/>
            <a:ext cx="6273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3bde7e8ecf_0_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3907" y="173129"/>
            <a:ext cx="1621869" cy="12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3bde7e8ecf_0_166" descr="Introducción al protocolo MODBUS - Domotica para todosDomotica para todo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410" y="3236222"/>
            <a:ext cx="152527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3bde7e8ecf_0_166" descr="TRANSMISION DE DATOS (en Intensidad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235" y="3904242"/>
            <a:ext cx="1352550" cy="34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3bde7e8ecf_0_1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37255" y="854007"/>
            <a:ext cx="3507794" cy="4677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3bde7e8ecf_0_166"/>
          <p:cNvSpPr txBox="1"/>
          <p:nvPr/>
        </p:nvSpPr>
        <p:spPr>
          <a:xfrm>
            <a:off x="7664123" y="2871610"/>
            <a:ext cx="40797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PLATAFORMA IIOT SUPERVISOR </a:t>
            </a:r>
            <a:br>
              <a:rPr lang="es-MX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Sistema para el cumplimiento de la norma NMX-AA-179-SCFI-2018</a:t>
            </a:r>
            <a:br>
              <a:rPr lang="es-MX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3bde7e8ecf_0_16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76900" y="4743450"/>
            <a:ext cx="419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 (ESTATUS - CRITERIOS)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1DF7ED-0047-F5A6-956E-587179791FE3}"/>
              </a:ext>
            </a:extLst>
          </p:cNvPr>
          <p:cNvSpPr txBox="1"/>
          <p:nvPr/>
        </p:nvSpPr>
        <p:spPr>
          <a:xfrm>
            <a:off x="2005780" y="1514168"/>
            <a:ext cx="907517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highlight>
                  <a:srgbClr val="00FF00"/>
                </a:highlight>
              </a:rPr>
              <a:t>OPERANDO OK</a:t>
            </a:r>
          </a:p>
          <a:p>
            <a:endParaRPr lang="es-MX" sz="28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Condiciones: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Todos los estatus anteriores deben de estar desactivados.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  <a:highlight>
                  <a:srgbClr val="FFFF00"/>
                </a:highlight>
              </a:rPr>
              <a:t>Nota: </a:t>
            </a:r>
            <a:r>
              <a:rPr lang="es-MX" sz="1800" dirty="0">
                <a:solidFill>
                  <a:schemeClr val="tx1"/>
                </a:solidFill>
              </a:rPr>
              <a:t>Este estatus se hará de forma automática por la plataforma de IIOT SUP.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84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 </a:t>
            </a:r>
            <a:r>
              <a:rPr lang="es-MX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87803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TABLA DE ESTATUS EN PLATAFORMA IIOT SUPERVISOR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DB57F4-CFA6-672E-C126-70F7FE931BE9}"/>
              </a:ext>
            </a:extLst>
          </p:cNvPr>
          <p:cNvSpPr txBox="1"/>
          <p:nvPr/>
        </p:nvSpPr>
        <p:spPr>
          <a:xfrm>
            <a:off x="2133600" y="1335024"/>
            <a:ext cx="87803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OBJETIVO: </a:t>
            </a:r>
          </a:p>
          <a:p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AUTOMATIZAR REVISIÓN GENERAL DE LAS </a:t>
            </a:r>
            <a:r>
              <a:rPr lang="es-MX" sz="1200" dirty="0" err="1"/>
              <a:t>UTR´s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MEJORAR LOS TIEMPOS DE REPUESTA DE DIAGNÓSTICO Y ATENCIÓN DE SOPORTE TÉCNICO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AUTOMATIZAR LOS REPORTES DE ESTATUS AL EQUIPO DE SOPORTE TÉCNICO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CONTAR CON UN HISTÓRICO DEL ESTATUS DE LAS UTRS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1028" name="Picture 4" descr="Automatización de procesos ¿Por dónde empezar? - Canales TI 2024">
            <a:extLst>
              <a:ext uri="{FF2B5EF4-FFF2-40B4-BE49-F238E27FC236}">
                <a16:creationId xmlns:a16="http://schemas.microsoft.com/office/drawing/2014/main" id="{57F35A10-0499-E812-FCD2-6B64496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24" y="3193428"/>
            <a:ext cx="4187952" cy="23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5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Google Shape;1473;g23bde7e8ecf_0_9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26317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g23bde7e8ecf_0_9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26317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g23bde7e8ecf_0_9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g23bde7e8ecf_0_9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8201" y="0"/>
            <a:ext cx="6273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g23bde7e8ecf_0_9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93907" y="173129"/>
            <a:ext cx="1621869" cy="12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g23bde7e8ecf_0_903"/>
          <p:cNvSpPr txBox="1"/>
          <p:nvPr/>
        </p:nvSpPr>
        <p:spPr>
          <a:xfrm>
            <a:off x="7664123" y="2871610"/>
            <a:ext cx="4079700" cy="3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br>
              <a:rPr lang="es-MX" sz="10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>
                <a:solidFill>
                  <a:schemeClr val="lt1"/>
                </a:solidFill>
              </a:rPr>
              <a:t>ventas@atautomation.com.mx  soporte@atautomation.com.mx</a:t>
            </a:r>
            <a:br>
              <a:rPr lang="es-MX" sz="1600">
                <a:solidFill>
                  <a:schemeClr val="lt1"/>
                </a:solidFill>
              </a:rPr>
            </a:br>
            <a:endParaRPr sz="1600">
              <a:solidFill>
                <a:schemeClr val="lt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>
                <a:solidFill>
                  <a:schemeClr val="lt1"/>
                </a:solidFill>
              </a:rPr>
              <a:t>Tel. +52 (55) 4334 - 9242</a:t>
            </a:r>
            <a:endParaRPr sz="1600">
              <a:solidFill>
                <a:schemeClr val="lt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1600">
                <a:solidFill>
                  <a:schemeClr val="lt1"/>
                </a:solidFill>
              </a:rPr>
              <a:t>+ 52 (55) 6584 - 9782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9" name="Google Shape;1479;g23bde7e8ecf_0_9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6900" y="4743450"/>
            <a:ext cx="419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748e4561c7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49" y="-1"/>
            <a:ext cx="3049690" cy="686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748e4561c7_1_0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748e4561c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748e4561c7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9625" y="1809750"/>
            <a:ext cx="757237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748e4561c7_1_0"/>
          <p:cNvSpPr txBox="1"/>
          <p:nvPr/>
        </p:nvSpPr>
        <p:spPr>
          <a:xfrm>
            <a:off x="5289176" y="2265432"/>
            <a:ext cx="5755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TABLA DE ESTATUS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45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15623" y="117843"/>
            <a:ext cx="878037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TABLA DE ESTATUS EN PLATAFORMA IIOT SUPERVISOR </a:t>
            </a:r>
            <a:r>
              <a:rPr lang="es-MX" sz="1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977444-E0A3-160C-8706-47BB826EE2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977"/>
          <a:stretch/>
        </p:blipFill>
        <p:spPr>
          <a:xfrm>
            <a:off x="2701106" y="2702622"/>
            <a:ext cx="7937877" cy="3611549"/>
          </a:xfrm>
          <a:prstGeom prst="rect">
            <a:avLst/>
          </a:prstGeom>
        </p:spPr>
      </p:pic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764F9032-5D4D-B8FA-9051-F855CE6ED785}"/>
              </a:ext>
            </a:extLst>
          </p:cNvPr>
          <p:cNvSpPr/>
          <p:nvPr/>
        </p:nvSpPr>
        <p:spPr>
          <a:xfrm>
            <a:off x="2133599" y="1669718"/>
            <a:ext cx="938784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ITEM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6B6BD803-7745-9DD0-3C05-27F7FC5207D1}"/>
              </a:ext>
            </a:extLst>
          </p:cNvPr>
          <p:cNvSpPr/>
          <p:nvPr/>
        </p:nvSpPr>
        <p:spPr>
          <a:xfrm>
            <a:off x="2991730" y="2186365"/>
            <a:ext cx="938784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NSUT</a:t>
            </a:r>
          </a:p>
          <a:p>
            <a:pPr algn="ctr"/>
            <a:endParaRPr lang="es-MX" dirty="0"/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3976236C-5884-66EB-D628-FF8A8FF280F1}"/>
              </a:ext>
            </a:extLst>
          </p:cNvPr>
          <p:cNvSpPr/>
          <p:nvPr/>
        </p:nvSpPr>
        <p:spPr>
          <a:xfrm>
            <a:off x="3897130" y="1641354"/>
            <a:ext cx="938784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NSUE</a:t>
            </a:r>
          </a:p>
          <a:p>
            <a:pPr algn="ctr"/>
            <a:endParaRPr lang="es-MX" dirty="0"/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9BB242B4-9F94-EEE0-1D00-E4C591A87A38}"/>
              </a:ext>
            </a:extLst>
          </p:cNvPr>
          <p:cNvSpPr/>
          <p:nvPr/>
        </p:nvSpPr>
        <p:spPr>
          <a:xfrm>
            <a:off x="4857076" y="2184092"/>
            <a:ext cx="938784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RFC</a:t>
            </a:r>
          </a:p>
          <a:p>
            <a:pPr algn="ctr"/>
            <a:endParaRPr lang="es-MX" dirty="0"/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5055A4C2-46FC-BEE4-3F17-807072187F45}"/>
              </a:ext>
            </a:extLst>
          </p:cNvPr>
          <p:cNvSpPr/>
          <p:nvPr/>
        </p:nvSpPr>
        <p:spPr>
          <a:xfrm>
            <a:off x="6164990" y="2179234"/>
            <a:ext cx="1109388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VOLUMEN</a:t>
            </a:r>
          </a:p>
          <a:p>
            <a:pPr algn="ctr"/>
            <a:endParaRPr lang="es-MX" dirty="0"/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99FE6370-299B-AEB7-14D5-BBE0BF2AC866}"/>
              </a:ext>
            </a:extLst>
          </p:cNvPr>
          <p:cNvSpPr/>
          <p:nvPr/>
        </p:nvSpPr>
        <p:spPr>
          <a:xfrm>
            <a:off x="6722422" y="1638964"/>
            <a:ext cx="1109388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KER</a:t>
            </a:r>
          </a:p>
          <a:p>
            <a:pPr algn="ctr"/>
            <a:endParaRPr lang="es-MX" dirty="0"/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570AE9E5-3B71-1B5E-02DF-3E41095F9586}"/>
              </a:ext>
            </a:extLst>
          </p:cNvPr>
          <p:cNvSpPr/>
          <p:nvPr/>
        </p:nvSpPr>
        <p:spPr>
          <a:xfrm>
            <a:off x="5292230" y="1639081"/>
            <a:ext cx="938784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UV</a:t>
            </a:r>
          </a:p>
          <a:p>
            <a:pPr algn="ctr"/>
            <a:endParaRPr lang="es-MX" dirty="0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35936D94-D0E7-B0FB-7324-C456F8DBA361}"/>
              </a:ext>
            </a:extLst>
          </p:cNvPr>
          <p:cNvSpPr/>
          <p:nvPr/>
        </p:nvSpPr>
        <p:spPr>
          <a:xfrm>
            <a:off x="7566477" y="2179233"/>
            <a:ext cx="1109388" cy="44941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dirty="0"/>
              <a:t>ESTATUS</a:t>
            </a:r>
          </a:p>
          <a:p>
            <a:pPr algn="ctr"/>
            <a:endParaRPr lang="es-MX" dirty="0"/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31584FB0-E6E6-D909-FBE5-E1242F075D1E}"/>
              </a:ext>
            </a:extLst>
          </p:cNvPr>
          <p:cNvSpPr/>
          <p:nvPr/>
        </p:nvSpPr>
        <p:spPr>
          <a:xfrm>
            <a:off x="325360" y="969903"/>
            <a:ext cx="1321249" cy="898178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APLICAR FILTROS DE ACUERDO CON ESTATUS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21493629-FBFF-8093-4F2B-D0062A08AEC0}"/>
              </a:ext>
            </a:extLst>
          </p:cNvPr>
          <p:cNvSpPr/>
          <p:nvPr/>
        </p:nvSpPr>
        <p:spPr>
          <a:xfrm>
            <a:off x="469013" y="2238312"/>
            <a:ext cx="1343705" cy="441357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AGREGAR RFC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7E40C12C-8246-DA51-B0C1-C45E4D48D112}"/>
              </a:ext>
            </a:extLst>
          </p:cNvPr>
          <p:cNvSpPr/>
          <p:nvPr/>
        </p:nvSpPr>
        <p:spPr>
          <a:xfrm>
            <a:off x="10371229" y="2028084"/>
            <a:ext cx="1636000" cy="996634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FECHA Y HORA DE ÚLTIMA TRANSMISIÓN</a:t>
            </a:r>
          </a:p>
          <a:p>
            <a:pPr algn="ctr"/>
            <a:endParaRPr lang="es-MX" dirty="0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E9504D68-84FD-6D22-36B6-D39821020AE5}"/>
              </a:ext>
            </a:extLst>
          </p:cNvPr>
          <p:cNvSpPr/>
          <p:nvPr/>
        </p:nvSpPr>
        <p:spPr>
          <a:xfrm>
            <a:off x="446557" y="3204939"/>
            <a:ext cx="1343705" cy="1288403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COLCAR HIPERVINCULO PARA IR A REVISAR ESTATUS DE CADA UTR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B7DDCB16-B4B0-F1C5-CFAA-13CBE4DE3612}"/>
              </a:ext>
            </a:extLst>
          </p:cNvPr>
          <p:cNvSpPr/>
          <p:nvPr/>
        </p:nvSpPr>
        <p:spPr>
          <a:xfrm>
            <a:off x="469013" y="4851902"/>
            <a:ext cx="1343705" cy="1288403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VISUALIZAR HISTÓRICO DE ENVIOS DE CADA UTR CON COFIRMACIÓN DE CONAGUA. “CALENDARIO”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7E618DD-0B04-1BFB-5440-38DFC3BF4BFD}"/>
              </a:ext>
            </a:extLst>
          </p:cNvPr>
          <p:cNvSpPr/>
          <p:nvPr/>
        </p:nvSpPr>
        <p:spPr>
          <a:xfrm>
            <a:off x="3274142" y="1110283"/>
            <a:ext cx="3864077" cy="2662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b="1" dirty="0">
                <a:ln/>
                <a:solidFill>
                  <a:schemeClr val="tx1"/>
                </a:solidFill>
              </a:rPr>
              <a:t>BUSCADOR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87D6542-7542-1240-BF68-FAB276067CDD}"/>
              </a:ext>
            </a:extLst>
          </p:cNvPr>
          <p:cNvSpPr/>
          <p:nvPr/>
        </p:nvSpPr>
        <p:spPr>
          <a:xfrm>
            <a:off x="7182806" y="1036539"/>
            <a:ext cx="1041682" cy="395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b="1" dirty="0">
                <a:ln/>
                <a:solidFill>
                  <a:schemeClr val="tx1"/>
                </a:solidFill>
              </a:rPr>
              <a:t>FILTRO</a:t>
            </a:r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CA374BB2-8F04-BA51-1670-A038A7C8BEC9}"/>
              </a:ext>
            </a:extLst>
          </p:cNvPr>
          <p:cNvSpPr/>
          <p:nvPr/>
        </p:nvSpPr>
        <p:spPr>
          <a:xfrm>
            <a:off x="9857064" y="1283933"/>
            <a:ext cx="1253467" cy="61734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Recibido por CONAGUA</a:t>
            </a:r>
          </a:p>
        </p:txBody>
      </p:sp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id="{7CC4A6F8-E1EA-6928-CFAB-A7F93DD43DB5}"/>
              </a:ext>
            </a:extLst>
          </p:cNvPr>
          <p:cNvSpPr/>
          <p:nvPr/>
        </p:nvSpPr>
        <p:spPr>
          <a:xfrm>
            <a:off x="8362246" y="639097"/>
            <a:ext cx="1405828" cy="1388987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sz="1800" dirty="0">
                <a:solidFill>
                  <a:schemeClr val="tx1"/>
                </a:solidFill>
              </a:rPr>
              <a:t>Contacto:</a:t>
            </a:r>
          </a:p>
          <a:p>
            <a:pPr algn="ctr"/>
            <a:r>
              <a:rPr lang="es-MX" sz="1800" dirty="0">
                <a:solidFill>
                  <a:schemeClr val="tx1"/>
                </a:solidFill>
              </a:rPr>
              <a:t>Cliente, correo y </a:t>
            </a:r>
            <a:r>
              <a:rPr lang="es-MX" sz="1800" dirty="0" err="1">
                <a:solidFill>
                  <a:schemeClr val="tx1"/>
                </a:solidFill>
              </a:rPr>
              <a:t>num</a:t>
            </a:r>
            <a:endParaRPr lang="es-MX" sz="1800" dirty="0"/>
          </a:p>
          <a:p>
            <a:pPr algn="ctr"/>
            <a:endParaRPr lang="es-MX" dirty="0"/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BD7EAB52-7F4F-3651-8AFE-D8CFDD7A8BF8}"/>
              </a:ext>
            </a:extLst>
          </p:cNvPr>
          <p:cNvSpPr/>
          <p:nvPr/>
        </p:nvSpPr>
        <p:spPr>
          <a:xfrm>
            <a:off x="8892711" y="2130327"/>
            <a:ext cx="1405828" cy="99663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r>
              <a:rPr lang="es-MX" sz="1800" dirty="0" err="1">
                <a:solidFill>
                  <a:schemeClr val="tx1"/>
                </a:solidFill>
              </a:rPr>
              <a:t>Num</a:t>
            </a:r>
            <a:r>
              <a:rPr lang="es-MX" sz="1800" dirty="0">
                <a:solidFill>
                  <a:schemeClr val="tx1"/>
                </a:solidFill>
              </a:rPr>
              <a:t> SIM</a:t>
            </a:r>
            <a:endParaRPr lang="es-MX" sz="1800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2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397B72-AEE8-8CB4-FF6F-6E8AAE483D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815" r="17155"/>
          <a:stretch/>
        </p:blipFill>
        <p:spPr>
          <a:xfrm>
            <a:off x="1971576" y="1203649"/>
            <a:ext cx="8761080" cy="5010538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F36E1A7B-3EAB-B4C7-F792-CFE52A1737C0}"/>
              </a:ext>
            </a:extLst>
          </p:cNvPr>
          <p:cNvSpPr/>
          <p:nvPr/>
        </p:nvSpPr>
        <p:spPr>
          <a:xfrm>
            <a:off x="229806" y="1109910"/>
            <a:ext cx="1343705" cy="441357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AGREGAR RFC</a:t>
            </a:r>
          </a:p>
        </p:txBody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3C41551F-8066-27CC-78E2-F594DCA4CEC3}"/>
              </a:ext>
            </a:extLst>
          </p:cNvPr>
          <p:cNvCxnSpPr>
            <a:cxnSpLocks/>
          </p:cNvCxnSpPr>
          <p:nvPr/>
        </p:nvCxnSpPr>
        <p:spPr>
          <a:xfrm>
            <a:off x="639850" y="1670894"/>
            <a:ext cx="1331726" cy="921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DEB24831-569D-DE52-5AB8-8B1E171F5768}"/>
              </a:ext>
            </a:extLst>
          </p:cNvPr>
          <p:cNvSpPr/>
          <p:nvPr/>
        </p:nvSpPr>
        <p:spPr>
          <a:xfrm>
            <a:off x="174281" y="1829673"/>
            <a:ext cx="1590872" cy="2627910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AGREGAR ESTATUS DE “OPERANDO” (verde ) en carpeta de UV</a:t>
            </a:r>
          </a:p>
          <a:p>
            <a:pPr algn="ctr"/>
            <a:endParaRPr lang="es-MX" sz="1050" b="1" dirty="0">
              <a:solidFill>
                <a:schemeClr val="tx1"/>
              </a:solidFill>
            </a:endParaRPr>
          </a:p>
          <a:p>
            <a:pPr algn="ctr"/>
            <a:r>
              <a:rPr lang="es-MX" sz="1050" b="1" dirty="0">
                <a:solidFill>
                  <a:schemeClr val="tx1"/>
                </a:solidFill>
              </a:rPr>
              <a:t> “ALMACÉN” (</a:t>
            </a:r>
            <a:r>
              <a:rPr lang="es-MX" sz="1050" b="1" dirty="0" err="1">
                <a:solidFill>
                  <a:schemeClr val="tx1"/>
                </a:solidFill>
              </a:rPr>
              <a:t>narajanda</a:t>
            </a:r>
            <a:r>
              <a:rPr lang="es-MX" sz="1050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s-MX" sz="1050" b="1" dirty="0">
              <a:solidFill>
                <a:schemeClr val="tx1"/>
              </a:solidFill>
            </a:endParaRPr>
          </a:p>
          <a:p>
            <a:pPr algn="ctr"/>
            <a:r>
              <a:rPr lang="es-MX" sz="1050" b="1" dirty="0">
                <a:solidFill>
                  <a:schemeClr val="tx1"/>
                </a:solidFill>
              </a:rPr>
              <a:t>FUERA </a:t>
            </a:r>
          </a:p>
          <a:p>
            <a:pPr algn="ctr"/>
            <a:r>
              <a:rPr lang="es-MX" sz="1050" b="1" dirty="0">
                <a:solidFill>
                  <a:schemeClr val="tx1"/>
                </a:solidFill>
              </a:rPr>
              <a:t>(rojo)</a:t>
            </a:r>
          </a:p>
          <a:p>
            <a:pPr algn="ctr"/>
            <a:endParaRPr lang="es-MX" sz="1050" b="1" dirty="0">
              <a:solidFill>
                <a:schemeClr val="tx1"/>
              </a:solidFill>
            </a:endParaRPr>
          </a:p>
          <a:p>
            <a:pPr algn="ctr"/>
            <a:r>
              <a:rPr lang="es-MX" sz="1050" b="1" dirty="0">
                <a:solidFill>
                  <a:schemeClr val="tx1"/>
                </a:solidFill>
              </a:rPr>
              <a:t>Prueba </a:t>
            </a:r>
          </a:p>
          <a:p>
            <a:pPr algn="ctr"/>
            <a:r>
              <a:rPr lang="es-MX" sz="1050" b="1" dirty="0">
                <a:solidFill>
                  <a:schemeClr val="tx1"/>
                </a:solidFill>
              </a:rPr>
              <a:t>(azul)</a:t>
            </a:r>
          </a:p>
          <a:p>
            <a:pPr algn="ctr"/>
            <a:endParaRPr lang="es-MX" sz="1050" b="1" dirty="0">
              <a:solidFill>
                <a:schemeClr val="tx1"/>
              </a:solidFill>
            </a:endParaRPr>
          </a:p>
          <a:p>
            <a:pPr algn="ctr"/>
            <a:endParaRPr lang="es-MX" sz="1050" b="1" dirty="0">
              <a:solidFill>
                <a:schemeClr val="tx1"/>
              </a:solidFill>
            </a:endParaRPr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BB92D0D0-BEDD-523C-DE9A-EFD899F06BCF}"/>
              </a:ext>
            </a:extLst>
          </p:cNvPr>
          <p:cNvSpPr/>
          <p:nvPr/>
        </p:nvSpPr>
        <p:spPr>
          <a:xfrm>
            <a:off x="400878" y="4959496"/>
            <a:ext cx="1466568" cy="1048723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AGREGAR ESTATUS DE “EN OPERACIÓN”</a:t>
            </a:r>
          </a:p>
        </p:txBody>
      </p:sp>
    </p:spTree>
    <p:extLst>
      <p:ext uri="{BB962C8B-B14F-4D97-AF65-F5344CB8AC3E}">
        <p14:creationId xmlns:p14="http://schemas.microsoft.com/office/powerpoint/2010/main" val="168163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 (ESTATUS)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1DF7ED-0047-F5A6-956E-587179791FE3}"/>
              </a:ext>
            </a:extLst>
          </p:cNvPr>
          <p:cNvSpPr txBox="1"/>
          <p:nvPr/>
        </p:nvSpPr>
        <p:spPr>
          <a:xfrm>
            <a:off x="2035277" y="1524000"/>
            <a:ext cx="90751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TIPOS DE ESTATUS:</a:t>
            </a:r>
          </a:p>
          <a:p>
            <a:endParaRPr lang="es-MX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>
                <a:highlight>
                  <a:srgbClr val="00FF00"/>
                </a:highlight>
              </a:rPr>
              <a:t>OPERANDO 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>
                <a:solidFill>
                  <a:schemeClr val="bg1"/>
                </a:solidFill>
                <a:highlight>
                  <a:srgbClr val="FF0000"/>
                </a:highlight>
              </a:rPr>
              <a:t>FUERA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>
                <a:solidFill>
                  <a:schemeClr val="tx1"/>
                </a:solidFill>
              </a:rPr>
              <a:t>FALLA (naranja)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>
                <a:highlight>
                  <a:srgbClr val="FFFF00"/>
                </a:highlight>
              </a:rPr>
              <a:t>OPERANDO EN PRUEBA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>
                <a:highlight>
                  <a:srgbClr val="00FFFF"/>
                </a:highlight>
              </a:rPr>
              <a:t>ALMACÉN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38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 (ESTATUS - CRITERIOS)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1DF7ED-0047-F5A6-956E-587179791FE3}"/>
              </a:ext>
            </a:extLst>
          </p:cNvPr>
          <p:cNvSpPr txBox="1"/>
          <p:nvPr/>
        </p:nvSpPr>
        <p:spPr>
          <a:xfrm>
            <a:off x="2035277" y="1524000"/>
            <a:ext cx="90751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highlight>
                  <a:srgbClr val="00FFFF"/>
                </a:highlight>
              </a:rPr>
              <a:t>ALMACÉN</a:t>
            </a:r>
          </a:p>
          <a:p>
            <a:endParaRPr lang="es-MX" sz="28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Condiciones: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Tener marcado un </a:t>
            </a:r>
            <a:r>
              <a:rPr lang="es-MX" sz="1800" dirty="0" err="1">
                <a:solidFill>
                  <a:schemeClr val="tx1"/>
                </a:solidFill>
              </a:rPr>
              <a:t>checkbox</a:t>
            </a:r>
            <a:r>
              <a:rPr lang="es-MX" sz="1800" dirty="0">
                <a:solidFill>
                  <a:schemeClr val="tx1"/>
                </a:solidFill>
              </a:rPr>
              <a:t> manualmente en el apartado de “Equipo” en </a:t>
            </a:r>
            <a:r>
              <a:rPr lang="es-MX" sz="1800" dirty="0" err="1">
                <a:solidFill>
                  <a:schemeClr val="tx1"/>
                </a:solidFill>
              </a:rPr>
              <a:t>Admin</a:t>
            </a:r>
            <a:r>
              <a:rPr lang="es-MX" sz="1800" dirty="0">
                <a:solidFill>
                  <a:schemeClr val="tx1"/>
                </a:solidFill>
              </a:rPr>
              <a:t>, por cada UTR.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  <a:highlight>
                  <a:srgbClr val="FFFF00"/>
                </a:highlight>
              </a:rPr>
              <a:t>Nota: </a:t>
            </a:r>
            <a:r>
              <a:rPr lang="es-MX" sz="1800" dirty="0">
                <a:solidFill>
                  <a:schemeClr val="tx1"/>
                </a:solidFill>
              </a:rPr>
              <a:t>Si se presentan este estatus, la plataforma no enviará correos de alarma, no registrará un estatus distintito, pero si podrá recibir las cadenas en caso de que una UTR empiece a enviarlas sin previa notificación del cliente. </a:t>
            </a:r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225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 (ESTATUS - CRITERIOS)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1DF7ED-0047-F5A6-956E-587179791FE3}"/>
              </a:ext>
            </a:extLst>
          </p:cNvPr>
          <p:cNvSpPr txBox="1"/>
          <p:nvPr/>
        </p:nvSpPr>
        <p:spPr>
          <a:xfrm>
            <a:off x="2035277" y="1524000"/>
            <a:ext cx="90751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highlight>
                  <a:srgbClr val="FFFF00"/>
                </a:highlight>
              </a:rPr>
              <a:t>OPERANDO EN PRUEBA</a:t>
            </a:r>
          </a:p>
          <a:p>
            <a:endParaRPr lang="es-MX" sz="28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Condiciones: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Tener desactivado el </a:t>
            </a:r>
            <a:r>
              <a:rPr lang="es-MX" sz="1800" dirty="0" err="1">
                <a:solidFill>
                  <a:schemeClr val="tx1"/>
                </a:solidFill>
              </a:rPr>
              <a:t>checkbox</a:t>
            </a:r>
            <a:r>
              <a:rPr lang="es-MX" sz="1800" dirty="0">
                <a:solidFill>
                  <a:schemeClr val="tx1"/>
                </a:solidFill>
              </a:rPr>
              <a:t> manualmente en el apartado de “Equipo” en </a:t>
            </a:r>
            <a:r>
              <a:rPr lang="es-MX" sz="1800" dirty="0" err="1">
                <a:solidFill>
                  <a:schemeClr val="tx1"/>
                </a:solidFill>
              </a:rPr>
              <a:t>Admin</a:t>
            </a:r>
            <a:r>
              <a:rPr lang="es-MX" sz="1800" dirty="0">
                <a:solidFill>
                  <a:schemeClr val="tx1"/>
                </a:solidFill>
              </a:rPr>
              <a:t>, por cada UTR.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  <a:highlight>
                  <a:srgbClr val="FFFF00"/>
                </a:highlight>
              </a:rPr>
              <a:t>Nota: </a:t>
            </a:r>
            <a:r>
              <a:rPr lang="es-MX" sz="1800" dirty="0">
                <a:solidFill>
                  <a:schemeClr val="tx1"/>
                </a:solidFill>
              </a:rPr>
              <a:t>El desactivado de este </a:t>
            </a:r>
            <a:r>
              <a:rPr lang="es-MX" sz="1800" dirty="0" err="1">
                <a:solidFill>
                  <a:schemeClr val="tx1"/>
                </a:solidFill>
              </a:rPr>
              <a:t>checkbox</a:t>
            </a:r>
            <a:r>
              <a:rPr lang="es-MX" sz="1800" dirty="0">
                <a:solidFill>
                  <a:schemeClr val="tx1"/>
                </a:solidFill>
              </a:rPr>
              <a:t> se hará manualmente cuando el usuario final avise a Soporte Técnico que la UTR ha sido puesta en operación en prueba. </a:t>
            </a:r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660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 (ESTATUS - CRITERIOS)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1DF7ED-0047-F5A6-956E-587179791FE3}"/>
              </a:ext>
            </a:extLst>
          </p:cNvPr>
          <p:cNvSpPr txBox="1"/>
          <p:nvPr/>
        </p:nvSpPr>
        <p:spPr>
          <a:xfrm>
            <a:off x="2035277" y="1524000"/>
            <a:ext cx="90751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FALLA (NARANJA)</a:t>
            </a:r>
          </a:p>
          <a:p>
            <a:endParaRPr lang="es-MX" sz="28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Condiciones: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KER diferente de “000”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Que hayan pasado más de 4 horas sin recibir un reporte proveniente de la UTR.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Que no se tenga la validación de recepción del reporte de las 00:01 en </a:t>
            </a:r>
            <a:r>
              <a:rPr lang="es-MX" sz="1800" b="1" u="sng" dirty="0">
                <a:solidFill>
                  <a:schemeClr val="tx1"/>
                </a:solidFill>
              </a:rPr>
              <a:t>CONAGUA.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  <a:highlight>
                  <a:srgbClr val="FFFF00"/>
                </a:highlight>
              </a:rPr>
              <a:t>Nota: </a:t>
            </a:r>
            <a:r>
              <a:rPr lang="es-MX" sz="1800" dirty="0">
                <a:solidFill>
                  <a:schemeClr val="tx1"/>
                </a:solidFill>
              </a:rPr>
              <a:t>Este estatus se hará de forma automática por la plataforma de IIOT SUP. </a:t>
            </a:r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272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48e4561c7_1_63"/>
          <p:cNvSpPr/>
          <p:nvPr/>
        </p:nvSpPr>
        <p:spPr>
          <a:xfrm>
            <a:off x="10913971" y="175803"/>
            <a:ext cx="1074000" cy="79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748e4561c7_1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27031"/>
            <a:ext cx="1790263" cy="6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48e4561c7_1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9827" y="3476625"/>
            <a:ext cx="642174" cy="34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748e4561c7_1_63"/>
          <p:cNvSpPr txBox="1"/>
          <p:nvPr/>
        </p:nvSpPr>
        <p:spPr>
          <a:xfrm>
            <a:off x="260817" y="6436508"/>
            <a:ext cx="7089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Pag.</a:t>
            </a:r>
            <a:r>
              <a:rPr lang="es-MX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dirty="0"/>
          </a:p>
        </p:txBody>
      </p:sp>
      <p:pic>
        <p:nvPicPr>
          <p:cNvPr id="286" name="Google Shape;286;g2748e4561c7_1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269068"/>
            <a:ext cx="1086716" cy="20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748e4561c7_1_63"/>
          <p:cNvSpPr txBox="1"/>
          <p:nvPr/>
        </p:nvSpPr>
        <p:spPr>
          <a:xfrm>
            <a:off x="2133599" y="371660"/>
            <a:ext cx="561122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PLATAFORMA DE IIOTSUPERVISOR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4060"/>
                </a:solidFill>
                <a:latin typeface="Calibri"/>
                <a:ea typeface="Calibri"/>
                <a:cs typeface="Calibri"/>
                <a:sym typeface="Calibri"/>
              </a:rPr>
              <a:t>UTR53-A (ESTATUS - CRITERIOS)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1DF7ED-0047-F5A6-956E-587179791FE3}"/>
              </a:ext>
            </a:extLst>
          </p:cNvPr>
          <p:cNvSpPr txBox="1"/>
          <p:nvPr/>
        </p:nvSpPr>
        <p:spPr>
          <a:xfrm>
            <a:off x="2005780" y="1514168"/>
            <a:ext cx="9075175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highlight>
                  <a:srgbClr val="FF0000"/>
                </a:highlight>
              </a:rPr>
              <a:t>FUERA</a:t>
            </a:r>
          </a:p>
          <a:p>
            <a:endParaRPr lang="es-MX" sz="28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Condiciones: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Se deben de hacer 3 revisiones al día para verificar que el cliente correspondiente a la UTR siga activo, en caso de fallar alguna de las revisiones marcar en “FUERA”.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  <a:highlight>
                  <a:srgbClr val="FFFF00"/>
                </a:highlight>
              </a:rPr>
              <a:t>Nota: </a:t>
            </a:r>
            <a:r>
              <a:rPr lang="es-MX" sz="1800" dirty="0">
                <a:solidFill>
                  <a:schemeClr val="tx1"/>
                </a:solidFill>
              </a:rPr>
              <a:t>Este estatus se hará de forma automática por la plataforma de IIOT SUP. </a:t>
            </a:r>
          </a:p>
          <a:p>
            <a:r>
              <a:rPr lang="es-MX" sz="1800" dirty="0">
                <a:solidFill>
                  <a:schemeClr val="tx1"/>
                </a:solidFill>
              </a:rPr>
              <a:t>Relacionar el NSUT con el CLIENTE VPN con la siguiente lógica: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NSUT: 23M000001 - VPN: Usuario001 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NSUT: 23M000055 – VPN: Usuario055</a:t>
            </a:r>
            <a:endParaRPr lang="es-MX" sz="1050" dirty="0">
              <a:solidFill>
                <a:schemeClr val="tx1"/>
              </a:solidFill>
            </a:endParaRPr>
          </a:p>
          <a:p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295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592</Words>
  <Application>Microsoft Office PowerPoint</Application>
  <PresentationFormat>Panorámica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</dc:creator>
  <cp:lastModifiedBy>CESAR ALEXIS PEREZ VELASCO</cp:lastModifiedBy>
  <cp:revision>9</cp:revision>
  <dcterms:created xsi:type="dcterms:W3CDTF">2023-08-15T19:05:43Z</dcterms:created>
  <dcterms:modified xsi:type="dcterms:W3CDTF">2024-10-14T20:05:32Z</dcterms:modified>
</cp:coreProperties>
</file>